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0" r:id="rId2"/>
    <p:sldId id="284" r:id="rId3"/>
    <p:sldId id="286" r:id="rId4"/>
    <p:sldId id="287" r:id="rId5"/>
    <p:sldId id="305" r:id="rId6"/>
    <p:sldId id="306" r:id="rId7"/>
    <p:sldId id="295" r:id="rId8"/>
    <p:sldId id="285" r:id="rId9"/>
    <p:sldId id="296" r:id="rId10"/>
    <p:sldId id="289" r:id="rId11"/>
    <p:sldId id="304" r:id="rId12"/>
    <p:sldId id="300" r:id="rId13"/>
    <p:sldId id="30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EF8DB-8854-411C-87F8-88AC1A6212F6}" v="85" dt="2023-11-07T04:50:1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E335110-E66F-4FBD-BBC0-0EFCB979F52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3C1CA13-B661-4BAE-9969-BF7756C7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8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0483-BDD4-43AA-89BC-719DE7BB9F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895" y="2505670"/>
            <a:ext cx="489268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 dirty="0">
                <a:solidFill>
                  <a:schemeClr val="bg1"/>
                </a:solidFill>
              </a:rPr>
              <a:t>Do Not Disturb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64071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8704811" y="5591169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구현할 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atin typeface="+mn-ea"/>
              </a:rPr>
              <a:t>A* </a:t>
            </a:r>
            <a:r>
              <a:rPr lang="ko-KR" altLang="en-US" sz="2500" dirty="0">
                <a:latin typeface="+mn-ea"/>
              </a:rPr>
              <a:t>알고리즘을 이용한 길 </a:t>
            </a:r>
            <a:r>
              <a:rPr lang="ko-KR" altLang="en-US" sz="2500" dirty="0" smtClean="0">
                <a:latin typeface="+mn-ea"/>
              </a:rPr>
              <a:t>찾기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500" dirty="0" smtClean="0">
                <a:latin typeface="+mn-ea"/>
              </a:rPr>
              <a:t>JPS(B)</a:t>
            </a:r>
            <a:r>
              <a:rPr lang="ko-KR" altLang="en-US" sz="2500" dirty="0" smtClean="0">
                <a:latin typeface="+mn-ea"/>
              </a:rPr>
              <a:t>알고리즘을 이용한 길 찾기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err="1">
                <a:latin typeface="+mn-ea"/>
              </a:rPr>
              <a:t>쉐이더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smtClean="0">
                <a:latin typeface="+mn-ea"/>
              </a:rPr>
              <a:t>제작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smtClean="0">
                <a:latin typeface="+mn-ea"/>
              </a:rPr>
              <a:t>랜덤 지형 생성</a:t>
            </a:r>
            <a:endParaRPr lang="ko-KR" altLang="en-US" sz="25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atin typeface="+mn-ea"/>
              </a:rPr>
              <a:t>나만의 맵 만들기</a:t>
            </a:r>
          </a:p>
        </p:txBody>
      </p:sp>
    </p:spTree>
    <p:extLst>
      <p:ext uri="{BB962C8B-B14F-4D97-AF65-F5344CB8AC3E}">
        <p14:creationId xmlns:p14="http://schemas.microsoft.com/office/powerpoint/2010/main" val="2717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4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분담 및 개인별 준비 현황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00340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고선우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박가현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이승희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그래픽 리소스 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맵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이펙트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사운드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A*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 이용한 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JPS(B)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알고리즘을 이용한 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쉐이더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랜덤 지형 생성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나만의 맵 만들기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게임엔진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</a:t>
                      </a:r>
                      <a:r>
                        <a:rPr lang="en-US" altLang="ko-KR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모델링 </a:t>
                      </a:r>
                      <a:endParaRPr lang="en-US" altLang="ko-KR" sz="2200" spc="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C++,STL,3D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게임프로그래밍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자료구조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일정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54" y="1064030"/>
            <a:ext cx="7077417" cy="54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7219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문헌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hlinkClick r:id="rId2"/>
              </a:rPr>
              <a:t>https://www.vintageisthenewold.com/game-pedia/what-genre-of-game-are-the-most-profitable</a:t>
            </a:r>
            <a:endParaRPr lang="en-US" altLang="ko-KR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hlinkClick r:id="rId4"/>
              </a:rPr>
              <a:t>https://web.archive.org/web/20220804165535</a:t>
            </a:r>
            <a:r>
              <a:rPr lang="ko-KR" altLang="en-US" sz="1400" dirty="0" smtClean="0">
                <a:hlinkClick r:id="rId4"/>
              </a:rPr>
              <a:t>/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 smtClean="0">
                <a:hlinkClick r:id="rId5"/>
              </a:rPr>
              <a:t>https</a:t>
            </a:r>
            <a:r>
              <a:rPr lang="ko-KR" altLang="en-US" sz="1400" dirty="0">
                <a:hlinkClick r:id="rId5"/>
              </a:rPr>
              <a:t>://</a:t>
            </a:r>
            <a:r>
              <a:rPr lang="ko-KR" altLang="en-US" sz="1400" dirty="0" smtClean="0">
                <a:hlinkClick r:id="rId5"/>
              </a:rPr>
              <a:t>www.gamedeveloper.com/blogs/3-years-of-astroneer-live-a-marketing-comms-post-mortem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ko-KR" altLang="en-US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ea typeface="마루 부리 Beta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 smtClean="0">
                <a:solidFill>
                  <a:srgbClr val="000000"/>
                </a:solidFill>
                <a:ea typeface="마루 부리 Beta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2560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02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1358788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7528" y="1375620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526938" y="2678289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88162" y="2705459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526938" y="3997790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88162" y="4024960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1358788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37564" y="1385958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6376340" y="2678289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537564" y="2705459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5317291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7528" y="5334123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6376340" y="3997790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26930" y="4014622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5317291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37564" y="5344461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3813" y="1474725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시장 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97636" y="2815381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게임 소개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4112517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타 게임과의 차이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544464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개발 환경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145418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개발에 사용할 기술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2778836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역할 분담 및 개인 별 준비 현황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28389" y="4135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일정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5444647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시장 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최근의  통계에서  보듯이 시뮬레이션 장르는  다른 장르에  비해 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 수익률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 보인다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시장의 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일시적인  변동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 보이지만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장기적으로는  시뮬레이션  게임이  높은  관심을  받고  지속적으로  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성장할 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  판단된다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" y="1285303"/>
            <a:ext cx="10526868" cy="36617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3128" y="1285304"/>
            <a:ext cx="12003608" cy="4159940"/>
            <a:chOff x="91439" y="1506422"/>
            <a:chExt cx="12020906" cy="3890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902617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n-ea"/>
                </a:rPr>
                <a:t>시뮬레이션  장르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1209122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n-ea"/>
                </a:rPr>
                <a:t>전략  장르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5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1" y="854124"/>
            <a:ext cx="4680975" cy="46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1" y="835707"/>
            <a:ext cx="5324708" cy="523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13713" y="5621599"/>
            <a:ext cx="55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필드에 있는 자원을 직접 </a:t>
            </a:r>
            <a:r>
              <a:rPr lang="ko-KR" altLang="en-US" dirty="0" smtClean="0">
                <a:latin typeface="+mn-ea"/>
              </a:rPr>
              <a:t>채취해서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보유한 자원을 이용해 기지를 업그레이드 </a:t>
            </a:r>
            <a:r>
              <a:rPr lang="ko-KR" altLang="en-US" dirty="0" smtClean="0">
                <a:latin typeface="+mn-ea"/>
              </a:rPr>
              <a:t>시킨다</a:t>
            </a: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857284" y="5621600"/>
            <a:ext cx="63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적의 공격을 방어하는 </a:t>
            </a:r>
            <a:r>
              <a:rPr lang="ko-KR" altLang="en-US" dirty="0" err="1">
                <a:latin typeface="+mn-ea"/>
              </a:rPr>
              <a:t>포탑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적을 공격하는  </a:t>
            </a:r>
            <a:r>
              <a:rPr lang="ko-KR" altLang="en-US" dirty="0" err="1">
                <a:latin typeface="+mn-ea"/>
              </a:rPr>
              <a:t>포탑을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건설해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웨이브 를 버티거나 적의 기지를 파괴하면 승리한다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7800" y="1951117"/>
            <a:ext cx="6718105" cy="3723865"/>
            <a:chOff x="1809997" y="1349130"/>
            <a:chExt cx="11365136" cy="5706465"/>
          </a:xfrm>
        </p:grpSpPr>
        <p:grpSp>
          <p:nvGrpSpPr>
            <p:cNvPr id="6" name="그룹 5"/>
            <p:cNvGrpSpPr/>
            <p:nvPr/>
          </p:nvGrpSpPr>
          <p:grpSpPr>
            <a:xfrm>
              <a:off x="1809997" y="1349130"/>
              <a:ext cx="11365136" cy="5706465"/>
              <a:chOff x="1834935" y="1232752"/>
              <a:chExt cx="11365136" cy="570646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42" y="1232752"/>
                <a:ext cx="7063145" cy="433915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14329-C635-4D26-B07F-D3530E7FDACB}"/>
                  </a:ext>
                </a:extLst>
              </p:cNvPr>
              <p:cNvSpPr txBox="1"/>
              <p:nvPr/>
            </p:nvSpPr>
            <p:spPr>
              <a:xfrm>
                <a:off x="1834935" y="5854450"/>
                <a:ext cx="11365136" cy="10847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+mn-ea"/>
                  </a:rPr>
                  <a:t>게임이 시작되면 동서남북으로 적의 기지가 생성되며</a:t>
                </a:r>
                <a:endParaRPr lang="en-US" altLang="ko-KR" sz="2000" dirty="0" smtClean="0">
                  <a:latin typeface="+mn-ea"/>
                </a:endParaRPr>
              </a:p>
              <a:p>
                <a:pPr algn="ctr"/>
                <a:r>
                  <a:rPr lang="ko-KR" altLang="en-US" sz="2000" dirty="0" smtClean="0">
                    <a:latin typeface="+mn-ea"/>
                  </a:rPr>
                  <a:t>웨이브가 오는 시간이 표시된다</a:t>
                </a:r>
                <a:r>
                  <a:rPr lang="en-US" altLang="ko-KR" sz="2000" dirty="0" smtClean="0">
                    <a:latin typeface="+mn-ea"/>
                  </a:rPr>
                  <a:t>.</a:t>
                </a:r>
                <a:endParaRPr lang="ko-KR" altLang="en-US" sz="2000" dirty="0">
                  <a:latin typeface="+mn-ea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274" y="1349130"/>
              <a:ext cx="2362200" cy="13525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6607501" y="1430601"/>
            <a:ext cx="5387237" cy="4185329"/>
            <a:chOff x="6639764" y="1036670"/>
            <a:chExt cx="4874156" cy="34746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6639764" y="3923619"/>
              <a:ext cx="4874156" cy="5876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dirty="0" smtClean="0">
                  <a:latin typeface="+mn-ea"/>
                </a:rPr>
                <a:t>10</a:t>
              </a:r>
              <a:r>
                <a:rPr lang="ko-KR" altLang="en-US" sz="2000" dirty="0" smtClean="0">
                  <a:latin typeface="+mn-ea"/>
                </a:rPr>
                <a:t>웨이브까지 있으며</a:t>
              </a:r>
              <a:endParaRPr lang="en-US" altLang="ko-KR" sz="2000" dirty="0" smtClean="0">
                <a:latin typeface="+mn-ea"/>
              </a:endParaRPr>
            </a:p>
            <a:p>
              <a:pPr algn="ctr"/>
              <a:r>
                <a:rPr lang="en-US" altLang="ko-KR" sz="2000" dirty="0" smtClean="0">
                  <a:latin typeface="+mn-ea"/>
                </a:rPr>
                <a:t>4,7,10</a:t>
              </a:r>
              <a:r>
                <a:rPr lang="ko-KR" altLang="en-US" sz="2000" dirty="0" smtClean="0">
                  <a:latin typeface="+mn-ea"/>
                </a:rPr>
                <a:t>웨이브는 스페셜웨이브가 온다</a:t>
              </a:r>
              <a:r>
                <a:rPr lang="en-US" altLang="ko-KR" sz="2000" dirty="0" smtClean="0">
                  <a:latin typeface="+mn-ea"/>
                </a:rPr>
                <a:t>.</a:t>
              </a:r>
              <a:r>
                <a:rPr lang="ko-KR" altLang="en-US" sz="2000" dirty="0" smtClean="0">
                  <a:latin typeface="+mn-ea"/>
                </a:rPr>
                <a:t> </a:t>
              </a:r>
              <a:endParaRPr lang="ko-KR" altLang="en-US" sz="2000" dirty="0"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423" y="1036670"/>
              <a:ext cx="3780837" cy="28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08953" y="2271451"/>
            <a:ext cx="6136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적은 </a:t>
            </a:r>
            <a:r>
              <a:rPr lang="ko-KR" altLang="en-US" sz="2000" dirty="0" err="1" smtClean="0">
                <a:latin typeface="+mn-ea"/>
              </a:rPr>
              <a:t>웨이브마다</a:t>
            </a:r>
            <a:r>
              <a:rPr lang="ko-KR" altLang="en-US" sz="2000" dirty="0" smtClean="0">
                <a:latin typeface="+mn-ea"/>
              </a:rPr>
              <a:t> 생성된다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algn="ctr"/>
            <a:r>
              <a:rPr lang="ko-KR" altLang="en-US" sz="2000" dirty="0" smtClean="0">
                <a:latin typeface="+mn-ea"/>
              </a:rPr>
              <a:t>공격포탑에서 나오는 유닛은 일정 시간마다 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ko-KR" altLang="en-US" sz="2000" dirty="0" smtClean="0">
                <a:latin typeface="+mn-ea"/>
              </a:rPr>
              <a:t>생성되며 자동으로 적의 기지로 이동하여 공격한다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216840" y="5026691"/>
            <a:ext cx="535920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10</a:t>
            </a:r>
            <a:r>
              <a:rPr lang="ko-KR" altLang="en-US" sz="2000" dirty="0" smtClean="0">
                <a:latin typeface="+mn-ea"/>
              </a:rPr>
              <a:t>웨이브까지 적의 공격을 버티거나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ko-KR" altLang="en-US" sz="2000" dirty="0" smtClean="0">
                <a:latin typeface="+mn-ea"/>
              </a:rPr>
              <a:t>적의 모든 기지를 파괴하면 승리한다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" y="1123474"/>
            <a:ext cx="5481276" cy="28749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4" y="3869469"/>
            <a:ext cx="4616153" cy="2693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054061" y="3798366"/>
            <a:ext cx="71379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웨이브 중에도 자원 채취 및 건설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연구 등의 </a:t>
            </a:r>
            <a:r>
              <a:rPr lang="ko-KR" altLang="en-US" sz="2000" dirty="0" smtClean="0">
                <a:latin typeface="+mn-ea"/>
              </a:rPr>
              <a:t>행동이 가능하다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03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자원 채취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포탑</a:t>
            </a:r>
            <a:r>
              <a:rPr lang="ko-KR" altLang="en-US" dirty="0"/>
              <a:t> 건설 및 연구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일정 시간 후 방어</a:t>
            </a:r>
          </a:p>
        </p:txBody>
      </p:sp>
      <p:cxnSp>
        <p:nvCxnSpPr>
          <p:cNvPr id="5" name="직선 화살표 연결선 4"/>
          <p:cNvCxnSpPr>
            <a:stCxn id="2" idx="3"/>
            <a:endCxn id="6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웨이브 후</a:t>
            </a:r>
            <a:endParaRPr lang="en-US" altLang="ko-KR" dirty="0"/>
          </a:p>
          <a:p>
            <a:pPr algn="ctr"/>
            <a:r>
              <a:rPr lang="ko-KR" altLang="en-US" dirty="0"/>
              <a:t>생존 및 섬멸</a:t>
            </a: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7960763" y="2559606"/>
            <a:ext cx="0" cy="61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1"/>
            <a:endCxn id="6" idx="2"/>
          </p:cNvCxnSpPr>
          <p:nvPr/>
        </p:nvCxnSpPr>
        <p:spPr>
          <a:xfrm rot="10800000">
            <a:off x="3153811" y="2192595"/>
            <a:ext cx="3299250" cy="1620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  <a:endParaRPr lang="en-US" altLang="ko-KR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5" idx="2"/>
            <a:endCxn id="23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02435" y="45865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08980" y="2221052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방어 중 자원 채취 및 </a:t>
            </a:r>
            <a:r>
              <a:rPr lang="ko-KR" altLang="en-US" sz="1600" dirty="0" err="1"/>
              <a:t>건설가능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타 게임과의 차이점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건물을 해금하는 등 생존과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탐색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확실한 목표가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생존 게임인데 위기감이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76" y="1036670"/>
            <a:ext cx="5652924" cy="3181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937" y="4314304"/>
            <a:ext cx="1616481" cy="2439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247" y="4314305"/>
            <a:ext cx="1607006" cy="24392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817" y="5029200"/>
            <a:ext cx="6029036" cy="6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34" y="4180958"/>
            <a:ext cx="1277545" cy="1263658"/>
          </a:xfrm>
          <a:prstGeom prst="rect">
            <a:avLst/>
          </a:prstGeom>
        </p:spPr>
      </p:pic>
      <p:pic>
        <p:nvPicPr>
          <p:cNvPr id="1026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4" y="4392775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0" y="831273"/>
            <a:ext cx="12192000" cy="2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1" y="4333751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887687" y="5278390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4697" y="5342452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47303" y="1722920"/>
            <a:ext cx="1629960" cy="1805216"/>
            <a:chOff x="4970345" y="1662163"/>
            <a:chExt cx="939577" cy="104060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4970345" y="2472125"/>
              <a:ext cx="939577" cy="230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pic>
          <p:nvPicPr>
            <p:cNvPr id="2050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53" y="1662163"/>
              <a:ext cx="714133" cy="714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89" y="4418756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3240366" y="5286249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Swit</a:t>
            </a:r>
            <a:endParaRPr lang="ko-KR" dirty="0" err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7557388" y="53096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748462" y="5286249"/>
            <a:ext cx="1172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Visual Studio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pic>
        <p:nvPicPr>
          <p:cNvPr id="4" name="Picture 2" descr="https://cdn.discordapp.com/attachments/1124642447922827336/1168172811903316009/Product-Icon.png?ex=656341b5&amp;is=6550ccb5&amp;hm=7bd0f68e5fea7099ff044f6530889fe51d86ce81abb50196defc5e6cda32e614&amp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48" y="4367863"/>
            <a:ext cx="887094" cy="8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5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353</Words>
  <Application>Microsoft Office PowerPoint</Application>
  <PresentationFormat>와이드스크린</PresentationFormat>
  <Paragraphs>118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나눔스퀘어 Bold</vt:lpstr>
      <vt:lpstr>마루 부리 Beta</vt:lpstr>
      <vt:lpstr>맑은 고딕</vt:lpstr>
      <vt:lpstr>한컴 윤고딕 720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고 하늘</cp:lastModifiedBy>
  <cp:revision>255</cp:revision>
  <dcterms:created xsi:type="dcterms:W3CDTF">2020-11-18T01:48:02Z</dcterms:created>
  <dcterms:modified xsi:type="dcterms:W3CDTF">2023-11-13T05:49:01Z</dcterms:modified>
  <cp:version/>
</cp:coreProperties>
</file>